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5" r:id="rId6"/>
    <p:sldId id="262" r:id="rId7"/>
    <p:sldId id="282" r:id="rId8"/>
    <p:sldId id="261" r:id="rId9"/>
    <p:sldId id="263" r:id="rId10"/>
    <p:sldId id="283" r:id="rId11"/>
    <p:sldId id="264" r:id="rId12"/>
    <p:sldId id="277" r:id="rId13"/>
    <p:sldId id="279" r:id="rId14"/>
    <p:sldId id="266" r:id="rId15"/>
    <p:sldId id="284" r:id="rId16"/>
    <p:sldId id="268" r:id="rId17"/>
    <p:sldId id="276" r:id="rId18"/>
    <p:sldId id="280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6087" autoAdjust="0"/>
  </p:normalViewPr>
  <p:slideViewPr>
    <p:cSldViewPr>
      <p:cViewPr varScale="1">
        <p:scale>
          <a:sx n="87" d="100"/>
          <a:sy n="87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57"/>
          <c:y val="0.33374488188976559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6C-4AB1-9E93-3921DE0FC15C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6C-4AB1-9E93-3921DE0FC15C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6C-4AB1-9E93-3921DE0FC1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6C-4AB1-9E93-3921DE0FC1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6C-4AB1-9E93-3921DE0FC15C}"/>
              </c:ext>
            </c:extLst>
          </c:dPt>
          <c:dPt>
            <c:idx val="5"/>
            <c:bubble3D val="0"/>
            <c:explosion val="1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76C-4AB1-9E93-3921DE0FC15C}"/>
              </c:ext>
            </c:extLst>
          </c:dPt>
          <c:dLbls>
            <c:dLbl>
              <c:idx val="0"/>
              <c:layout>
                <c:manualLayout>
                  <c:x val="0.20087177813576268"/>
                  <c:y val="8.410485102211552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Порески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19,9.0%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6695"/>
                        <a:gd name="adj2" fmla="val 9350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76C-4AB1-9E93-3921DE0FC15C}"/>
                </c:ext>
              </c:extLst>
            </c:dLbl>
            <c:dLbl>
              <c:idx val="1"/>
              <c:layout>
                <c:manualLayout>
                  <c:x val="-0.74505870875458324"/>
                  <c:y val="0.229410264808026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трансфери
</a:t>
                    </a:r>
                    <a:r>
                      <a:rPr lang="sr-Cyrl-RS" dirty="0" smtClean="0"/>
                      <a:t>44,6%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2565"/>
                        <a:gd name="adj2" fmla="val -8578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76C-4AB1-9E93-3921DE0FC15C}"/>
                </c:ext>
              </c:extLst>
            </c:dLbl>
            <c:dLbl>
              <c:idx val="2"/>
              <c:layout>
                <c:manualLayout>
                  <c:x val="-0.12423431540014072"/>
                  <c:y val="-0.6182081027715170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Други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4,7%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3082"/>
                        <a:gd name="adj2" fmla="val 18317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76C-4AB1-9E93-3921DE0FC15C}"/>
                </c:ext>
              </c:extLst>
            </c:dLbl>
            <c:dLbl>
              <c:idx val="3"/>
              <c:layout>
                <c:manualLayout>
                  <c:x val="0.36798283986964414"/>
                  <c:y val="-0.442617644528077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примања од продаје </a:t>
                    </a:r>
                    <a:r>
                      <a:rPr lang="ru-RU" dirty="0" smtClean="0"/>
                      <a:t>добара</a:t>
                    </a:r>
                    <a:r>
                      <a:rPr lang="ru-RU" baseline="0" dirty="0" smtClean="0"/>
                      <a:t> и услуга и приходи од имовине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2,5%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72"/>
                        <a:gd name="adj2" fmla="val 8069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76C-4AB1-9E93-3921DE0FC15C}"/>
                </c:ext>
              </c:extLst>
            </c:dLbl>
            <c:dLbl>
              <c:idx val="4"/>
              <c:layout>
                <c:manualLayout>
                  <c:x val="-2.4875852914491015E-2"/>
                  <c:y val="-4.13202514327005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примања од продаје финансијске имовине
</a:t>
                    </a:r>
                    <a:r>
                      <a:rPr lang="ru-RU" dirty="0" smtClean="0"/>
                      <a:t>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6C-4AB1-9E93-3921DE0FC15C}"/>
                </c:ext>
              </c:extLst>
            </c:dLbl>
            <c:dLbl>
              <c:idx val="5"/>
              <c:layout>
                <c:manualLayout>
                  <c:x val="0.47444612635633077"/>
                  <c:y val="0.6257519397376021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Пренета </a:t>
                    </a:r>
                    <a:r>
                      <a:rPr lang="ru-RU" dirty="0"/>
                      <a:t>средства </a:t>
                    </a:r>
                    <a:r>
                      <a:rPr lang="ru-RU" dirty="0" smtClean="0"/>
                      <a:t>из </a:t>
                    </a:r>
                    <a:r>
                      <a:rPr lang="ru-RU" dirty="0"/>
                      <a:t>претходне године
</a:t>
                    </a:r>
                    <a:r>
                      <a:rPr lang="ru-RU" dirty="0" smtClean="0"/>
                      <a:t>30,8%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9038"/>
                        <a:gd name="adj2" fmla="val -9486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076C-4AB1-9E93-3921DE0FC1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6C-4AB1-9E93-3921DE0FC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5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7E-411E-A7EE-877B23681A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7E-411E-A7EE-877B23681AA4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7E-411E-A7EE-877B23681A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7E-411E-A7EE-877B23681A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87E-411E-A7EE-877B23681A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87E-411E-A7EE-877B23681A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87E-411E-A7EE-877B23681A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87E-411E-A7EE-877B23681AA4}"/>
              </c:ext>
            </c:extLst>
          </c:dPt>
          <c:dLbls>
            <c:dLbl>
              <c:idx val="0"/>
              <c:layout>
                <c:manualLayout>
                  <c:x val="-0.375963020030817"/>
                  <c:y val="-7.529411764705881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16,3%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9543"/>
                        <a:gd name="adj2" fmla="val 9176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87E-411E-A7EE-877B23681AA4}"/>
                </c:ext>
              </c:extLst>
            </c:dLbl>
            <c:dLbl>
              <c:idx val="1"/>
              <c:layout>
                <c:manualLayout>
                  <c:x val="-9.03954802259887E-2"/>
                  <c:y val="-0.301176470588235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коришћење </a:t>
                    </a:r>
                    <a:r>
                      <a:rPr lang="ru-RU" dirty="0"/>
                      <a:t>услуга и роба
</a:t>
                    </a:r>
                    <a:r>
                      <a:rPr lang="ru-RU" dirty="0" smtClean="0"/>
                      <a:t>23,6%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6135"/>
                        <a:gd name="adj2" fmla="val 8996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87E-411E-A7EE-877B23681AA4}"/>
                </c:ext>
              </c:extLst>
            </c:dLbl>
            <c:dLbl>
              <c:idx val="2"/>
              <c:layout>
                <c:manualLayout>
                  <c:x val="-0.24653312788906009"/>
                  <c:y val="-0.523921568627450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субвенције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1,2%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3063"/>
                        <a:gd name="adj2" fmla="val 12637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87E-411E-A7EE-877B23681AA4}"/>
                </c:ext>
              </c:extLst>
            </c:dLbl>
            <c:dLbl>
              <c:idx val="3"/>
              <c:layout>
                <c:manualLayout>
                  <c:x val="0.61222377249068916"/>
                  <c:y val="-2.82352941176470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дотације и </a:t>
                    </a:r>
                    <a:r>
                      <a:rPr lang="sr-Cyrl-RS" dirty="0" smtClean="0"/>
                      <a:t>трансфери</a:t>
                    </a:r>
                  </a:p>
                  <a:p>
                    <a:pPr>
                      <a:defRPr sz="1200" b="1"/>
                    </a:pPr>
                    <a:r>
                      <a:rPr lang="sr-Cyrl-RS" dirty="0" smtClean="0"/>
                      <a:t>10,2%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3147"/>
                        <a:gd name="adj2" fmla="val -4158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87E-411E-A7EE-877B23681AA4}"/>
                </c:ext>
              </c:extLst>
            </c:dLbl>
            <c:dLbl>
              <c:idx val="4"/>
              <c:layout>
                <c:manualLayout>
                  <c:x val="1.6435380092126389E-2"/>
                  <c:y val="0.216470588235294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3,1%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5651"/>
                        <a:gd name="adj2" fmla="val -15474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D87E-411E-A7EE-877B23681AA4}"/>
                </c:ext>
              </c:extLst>
            </c:dLbl>
            <c:dLbl>
              <c:idx val="5"/>
              <c:layout>
                <c:manualLayout>
                  <c:x val="-7.6014381099126865E-2"/>
                  <c:y val="1.56862745098039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остали </a:t>
                    </a:r>
                    <a:r>
                      <a:rPr lang="sr-Cyrl-RS" dirty="0" smtClean="0"/>
                      <a:t>расходи</a:t>
                    </a:r>
                    <a:r>
                      <a:rPr lang="sr-Cyrl-RS" baseline="0" dirty="0" smtClean="0"/>
                      <a:t> 4,4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431"/>
                        <a:gd name="adj2" fmla="val 3128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D87E-411E-A7EE-877B23681AA4}"/>
                </c:ext>
              </c:extLst>
            </c:dLbl>
            <c:dLbl>
              <c:idx val="6"/>
              <c:layout>
                <c:manualLayout>
                  <c:x val="0.14791987673343632"/>
                  <c:y val="0.552156862745098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капитални </a:t>
                    </a:r>
                    <a:r>
                      <a:rPr lang="sr-Cyrl-RS" dirty="0"/>
                      <a:t>издаци
</a:t>
                    </a:r>
                    <a:r>
                      <a:rPr lang="sr-Cyrl-RS" dirty="0" smtClean="0"/>
                      <a:t>39,7%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5062"/>
                        <a:gd name="adj2" fmla="val -16667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D87E-411E-A7EE-877B23681AA4}"/>
                </c:ext>
              </c:extLst>
            </c:dLbl>
            <c:dLbl>
              <c:idx val="7"/>
              <c:layout>
                <c:manualLayout>
                  <c:x val="7.6014381099127004E-2"/>
                  <c:y val="-0.1098039215686276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1,5%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7E-411E-A7EE-877B23681AA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2000</c:v>
                </c:pt>
                <c:pt idx="1">
                  <c:v>1000</c:v>
                </c:pt>
                <c:pt idx="2">
                  <c:v>3000</c:v>
                </c:pt>
                <c:pt idx="3">
                  <c:v>400</c:v>
                </c:pt>
                <c:pt idx="4">
                  <c:v>500</c:v>
                </c:pt>
                <c:pt idx="5">
                  <c:v>60</c:v>
                </c:pt>
                <c:pt idx="6">
                  <c:v>1500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7E-411E-A7EE-877B2368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44"/>
          <c:y val="0.37589947089947251"/>
          <c:w val="0.40236148955495138"/>
          <c:h val="0.36484126984127074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16-44F9-9B73-F924052B0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16-44F9-9B73-F924052B0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16-44F9-9B73-F924052B0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16-44F9-9B73-F924052B0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116-44F9-9B73-F924052B0F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116-44F9-9B73-F924052B0F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116-44F9-9B73-F924052B0F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116-44F9-9B73-F924052B0F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116-44F9-9B73-F924052B0F5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116-44F9-9B73-F924052B0F5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116-44F9-9B73-F924052B0F5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116-44F9-9B73-F924052B0F5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116-44F9-9B73-F924052B0F5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116-44F9-9B73-F924052B0F5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116-44F9-9B73-F924052B0F5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116-44F9-9B73-F924052B0F5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116-44F9-9B73-F924052B0F54}"/>
              </c:ext>
            </c:extLst>
          </c:dPt>
          <c:dLbls>
            <c:dLbl>
              <c:idx val="0"/>
              <c:layout>
                <c:manualLayout>
                  <c:x val="-7.2661217075386877E-3"/>
                  <c:y val="-0.18783068783068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16-44F9-9B73-F924052B0F54}"/>
                </c:ext>
              </c:extLst>
            </c:dLbl>
            <c:dLbl>
              <c:idx val="1"/>
              <c:layout>
                <c:manualLayout>
                  <c:x val="0.12170753860127159"/>
                  <c:y val="-0.28835978835978965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6,1%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6-44F9-9B73-F924052B0F54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0,2%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16-44F9-9B73-F924052B0F54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0,9%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16-44F9-9B73-F924052B0F54}"/>
                </c:ext>
              </c:extLst>
            </c:dLbl>
            <c:dLbl>
              <c:idx val="4"/>
              <c:layout>
                <c:manualLayout>
                  <c:x val="0.10535876475930971"/>
                  <c:y val="1.0582010582010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7,8%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16-44F9-9B73-F924052B0F54}"/>
                </c:ext>
              </c:extLst>
            </c:dLbl>
            <c:dLbl>
              <c:idx val="5"/>
              <c:layout>
                <c:manualLayout>
                  <c:x val="8.61749339263084E-2"/>
                  <c:y val="3.174605455412079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ЗАШТИТА </a:t>
                    </a:r>
                    <a:r>
                      <a:rPr lang="sr-Cyrl-RS" dirty="0"/>
                      <a:t>ЖИВОТНЕ СРЕДИНЕ
</a:t>
                    </a:r>
                    <a:r>
                      <a:rPr lang="sr-Cyrl-RS" dirty="0" smtClean="0"/>
                      <a:t>6,5%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16-44F9-9B73-F924052B0F54}"/>
                </c:ext>
              </c:extLst>
            </c:dLbl>
            <c:dLbl>
              <c:idx val="6"/>
              <c:layout>
                <c:manualLayout>
                  <c:x val="-0.23129943749028345"/>
                  <c:y val="0.174101921230257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ОРГАНИЗАЦИЈА </a:t>
                    </a:r>
                    <a:r>
                      <a:rPr lang="ru-RU" dirty="0"/>
                      <a:t>САОБРАЋАЈА И САОБРАЋАЈНА ИНФРАСТРУКТУРА
</a:t>
                    </a:r>
                    <a:r>
                      <a:rPr lang="ru-RU" dirty="0" smtClean="0"/>
                      <a:t>11,8%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16-44F9-9B73-F924052B0F54}"/>
                </c:ext>
              </c:extLst>
            </c:dLbl>
            <c:dLbl>
              <c:idx val="7"/>
              <c:layout>
                <c:manualLayout>
                  <c:x val="6.9339539863282812E-2"/>
                  <c:y val="7.1466136351226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14,9%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16-44F9-9B73-F924052B0F54}"/>
                </c:ext>
              </c:extLst>
            </c:dLbl>
            <c:dLbl>
              <c:idx val="8"/>
              <c:layout>
                <c:manualLayout>
                  <c:x val="-0.33839137649990841"/>
                  <c:y val="8.00586505448145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</a:t>
                    </a:r>
                    <a:r>
                      <a:rPr lang="ru-RU" dirty="0" smtClean="0"/>
                      <a:t>ВАСПИТАЊЕ</a:t>
                    </a:r>
                    <a:endParaRPr lang="ru-RU" dirty="0"/>
                  </a:p>
                  <a:p>
                    <a:r>
                      <a:rPr lang="ru-RU" dirty="0" smtClean="0"/>
                      <a:t>8,9%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16-44F9-9B73-F924052B0F5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16-44F9-9B73-F924052B0F54}"/>
                </c:ext>
              </c:extLst>
            </c:dLbl>
            <c:dLbl>
              <c:idx val="10"/>
              <c:layout>
                <c:manualLayout>
                  <c:x val="-0.22524977293369663"/>
                  <c:y val="5.55555555555554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16-44F9-9B73-F924052B0F54}"/>
                </c:ext>
              </c:extLst>
            </c:dLbl>
            <c:dLbl>
              <c:idx val="11"/>
              <c:layout>
                <c:manualLayout>
                  <c:x val="-0.17801998183469647"/>
                  <c:y val="7.9365079365079413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1,6%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116-44F9-9B73-F924052B0F54}"/>
                </c:ext>
              </c:extLst>
            </c:dLbl>
            <c:dLbl>
              <c:idx val="12"/>
              <c:layout>
                <c:manualLayout>
                  <c:x val="-0.16530426884650321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6,8%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116-44F9-9B73-F924052B0F54}"/>
                </c:ext>
              </c:extLst>
            </c:dLbl>
            <c:dLbl>
              <c:idx val="13"/>
              <c:layout>
                <c:manualLayout>
                  <c:x val="-0.20708446866485014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3,2%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116-44F9-9B73-F924052B0F54}"/>
                </c:ext>
              </c:extLst>
            </c:dLbl>
            <c:dLbl>
              <c:idx val="14"/>
              <c:layout>
                <c:manualLayout>
                  <c:x val="-0.24704813805631329"/>
                  <c:y val="-0.103174603174603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20,9%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116-44F9-9B73-F924052B0F54}"/>
                </c:ext>
              </c:extLst>
            </c:dLbl>
            <c:dLbl>
              <c:idx val="15"/>
              <c:layout>
                <c:manualLayout>
                  <c:x val="-3.5912700282197084E-2"/>
                  <c:y val="-0.219538234727806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3,8%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116-44F9-9B73-F924052B0F5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116-44F9-9B73-F924052B0F5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105</c:v>
                </c:pt>
                <c:pt idx="1">
                  <c:v>25</c:v>
                </c:pt>
                <c:pt idx="2">
                  <c:v>22</c:v>
                </c:pt>
                <c:pt idx="3">
                  <c:v>54</c:v>
                </c:pt>
                <c:pt idx="4">
                  <c:v>65</c:v>
                </c:pt>
                <c:pt idx="5">
                  <c:v>88</c:v>
                </c:pt>
                <c:pt idx="6">
                  <c:v>90</c:v>
                </c:pt>
                <c:pt idx="7">
                  <c:v>22</c:v>
                </c:pt>
                <c:pt idx="8">
                  <c:v>47</c:v>
                </c:pt>
                <c:pt idx="9">
                  <c:v>87</c:v>
                </c:pt>
                <c:pt idx="10">
                  <c:v>90</c:v>
                </c:pt>
                <c:pt idx="11">
                  <c:v>99</c:v>
                </c:pt>
                <c:pt idx="12">
                  <c:v>101</c:v>
                </c:pt>
                <c:pt idx="13">
                  <c:v>105</c:v>
                </c:pt>
                <c:pt idx="14">
                  <c:v>55</c:v>
                </c:pt>
                <c:pt idx="15">
                  <c:v>12</c:v>
                </c:pt>
                <c:pt idx="1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116-44F9-9B73-F924052B0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Дом </a:t>
          </a:r>
          <a:r>
            <a:rPr lang="sr-Cyrl-RS" sz="1200" dirty="0"/>
            <a:t>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C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C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C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sr-Latn-C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</a:t>
          </a:r>
          <a:r>
            <a:rPr lang="sr-Latn-CS" sz="1400" dirty="0" smtClean="0"/>
            <a:t>2</a:t>
          </a:r>
          <a:r>
            <a:rPr lang="sr-Cyrl-RS" sz="1400" dirty="0" smtClean="0"/>
            <a:t>1.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C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C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C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C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C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C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C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C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C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C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Latn-CS" sz="1300" dirty="0" smtClean="0">
              <a:solidFill>
                <a:schemeClr val="bg1"/>
              </a:solidFill>
            </a:rPr>
            <a:t>4</a:t>
          </a:r>
          <a:r>
            <a:rPr lang="sr-Cyrl-RS" sz="1300" dirty="0" smtClean="0">
              <a:solidFill>
                <a:schemeClr val="bg1"/>
              </a:solidFill>
            </a:rPr>
            <a:t>76.</a:t>
          </a:r>
          <a:r>
            <a:rPr lang="sr-Latn-CS" sz="1300" dirty="0" smtClean="0">
              <a:solidFill>
                <a:schemeClr val="bg1"/>
              </a:solidFill>
            </a:rPr>
            <a:t>871</a:t>
          </a:r>
          <a:r>
            <a:rPr lang="sr-Cyrl-RS" sz="1300" dirty="0" smtClean="0">
              <a:solidFill>
                <a:schemeClr val="bg1"/>
              </a:solidFill>
            </a:rPr>
            <a:t>.070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Latn-CS" dirty="0" smtClean="0"/>
            <a:t>330</a:t>
          </a:r>
          <a:r>
            <a:rPr lang="sr-Cyrl-RS" dirty="0" smtClean="0"/>
            <a:t>.</a:t>
          </a:r>
          <a:r>
            <a:rPr lang="sr-Latn-CS" dirty="0" smtClean="0"/>
            <a:t>150</a:t>
          </a:r>
          <a:r>
            <a:rPr lang="sr-Cyrl-RS" dirty="0" smtClean="0"/>
            <a:t>.755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146.720.315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  <dgm:t>
        <a:bodyPr/>
        <a:lstStyle/>
        <a:p>
          <a:endParaRPr lang="sr-Latn-C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  <dgm:t>
        <a:bodyPr/>
        <a:lstStyle/>
        <a:p>
          <a:endParaRPr lang="sr-Latn-C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30342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</a:t>
          </a:r>
          <a:r>
            <a:rPr lang="sr-Cyrl-RS" altLang="en-US" sz="1400" dirty="0" smtClean="0">
              <a:latin typeface="Calibri" panose="020F0502020204030204" pitchFamily="34" charset="0"/>
            </a:rPr>
            <a:t>за</a:t>
          </a:r>
          <a:r>
            <a:rPr lang="sr-Latn-CS" altLang="en-US" sz="1400" dirty="0" smtClean="0">
              <a:latin typeface="Calibri" panose="020F0502020204030204" pitchFamily="34" charset="0"/>
            </a:rPr>
            <a:t> </a:t>
          </a:r>
          <a:r>
            <a:rPr lang="sr-Cyrl-RS" altLang="en-US" sz="1400" dirty="0" smtClean="0">
              <a:latin typeface="Calibri" panose="020F0502020204030204" pitchFamily="34" charset="0"/>
            </a:rPr>
            <a:t>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Latn-CS" dirty="0" smtClean="0">
              <a:solidFill>
                <a:srgbClr val="FF0000"/>
              </a:solidFill>
            </a:rPr>
            <a:t>4</a:t>
          </a:r>
          <a:r>
            <a:rPr lang="sr-Cyrl-RS" dirty="0" smtClean="0">
              <a:solidFill>
                <a:srgbClr val="FF0000"/>
              </a:solidFill>
            </a:rPr>
            <a:t>76.353.070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Latn-CS" dirty="0" smtClean="0"/>
            <a:t>9</a:t>
          </a:r>
          <a:r>
            <a:rPr lang="sr-Cyrl-RS" dirty="0" smtClean="0"/>
            <a:t>4.941.584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</a:t>
          </a:r>
          <a:r>
            <a:rPr lang="sr-Latn-CS" dirty="0" smtClean="0">
              <a:solidFill>
                <a:schemeClr val="tx1"/>
              </a:solidFill>
            </a:rPr>
            <a:t>21</a:t>
          </a:r>
          <a:r>
            <a:rPr lang="sr-Cyrl-RS" dirty="0" smtClean="0">
              <a:solidFill>
                <a:schemeClr val="tx1"/>
              </a:solidFill>
            </a:rPr>
            <a:t>2.</a:t>
          </a:r>
          <a:r>
            <a:rPr lang="sr-Latn-CS" dirty="0" smtClean="0">
              <a:solidFill>
                <a:schemeClr val="tx1"/>
              </a:solidFill>
            </a:rPr>
            <a:t>817.</a:t>
          </a:r>
          <a:r>
            <a:rPr lang="sr-Cyrl-RS" dirty="0" smtClean="0">
              <a:solidFill>
                <a:schemeClr val="tx1"/>
              </a:solidFill>
            </a:rPr>
            <a:t>171 </a:t>
          </a:r>
          <a:r>
            <a:rPr lang="sr-Cyrl-RS" dirty="0" smtClean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22.392.000</a:t>
          </a:r>
          <a:r>
            <a:rPr lang="sr-Cyrl-RS" dirty="0" smtClean="0">
              <a:solidFill>
                <a:schemeClr val="tx1"/>
              </a:solidFill>
            </a:rPr>
            <a:t>  </a:t>
          </a:r>
          <a:r>
            <a:rPr lang="sr-Cyrl-RS" dirty="0" smtClean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Latn-CS" dirty="0" smtClean="0"/>
            <a:t>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</a:t>
          </a:r>
          <a:r>
            <a:rPr lang="sr-Cyrl-RS" dirty="0" smtClean="0"/>
            <a:t>добара и услуга и приходи од имовине  </a:t>
          </a:r>
          <a:r>
            <a:rPr lang="sr-Latn-CS" dirty="0" smtClean="0"/>
            <a:t>1</a:t>
          </a:r>
          <a:r>
            <a:rPr lang="sr-Cyrl-RS" dirty="0" smtClean="0"/>
            <a:t>1</a:t>
          </a:r>
          <a:r>
            <a:rPr lang="sr-Latn-CS" dirty="0" smtClean="0"/>
            <a:t>.</a:t>
          </a:r>
          <a:r>
            <a:rPr lang="sr-Cyrl-RS" dirty="0" smtClean="0"/>
            <a:t>7</a:t>
          </a:r>
          <a:r>
            <a:rPr lang="sr-Latn-CS" dirty="0" smtClean="0"/>
            <a:t>00.000</a:t>
          </a:r>
          <a:r>
            <a:rPr lang="sr-Latn-CS" dirty="0" smtClean="0">
              <a:solidFill>
                <a:schemeClr val="tx1"/>
              </a:solidFill>
            </a:rPr>
            <a:t>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>
              <a:solidFill>
                <a:schemeClr val="tx1"/>
              </a:solidFill>
            </a:rPr>
            <a:t>146.720.315 </a:t>
          </a:r>
          <a:r>
            <a:rPr lang="sr-Cyrl-RS" sz="1000" dirty="0" smtClean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C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4</a:t>
          </a:r>
          <a:r>
            <a:rPr lang="sr-Latn-CS" dirty="0" smtClean="0">
              <a:solidFill>
                <a:schemeClr val="tx2">
                  <a:lumMod val="75000"/>
                </a:schemeClr>
              </a:solidFill>
            </a:rPr>
            <a:t>76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.</a:t>
          </a:r>
          <a:r>
            <a:rPr lang="sr-Latn-CS" dirty="0" smtClean="0">
              <a:solidFill>
                <a:schemeClr val="tx2">
                  <a:lumMod val="75000"/>
                </a:schemeClr>
              </a:solidFill>
            </a:rPr>
            <a:t>871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.</a:t>
          </a:r>
          <a:r>
            <a:rPr lang="sr-Latn-CS" dirty="0" smtClean="0">
              <a:solidFill>
                <a:schemeClr val="tx2">
                  <a:lumMod val="75000"/>
                </a:schemeClr>
              </a:solidFill>
            </a:rPr>
            <a:t>070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r>
            <a:rPr lang="sr-Cyrl-RS" b="1" dirty="0" smtClean="0"/>
            <a:t>1</a:t>
          </a:r>
          <a:r>
            <a:rPr lang="sr-Latn-CS" b="1" dirty="0" smtClean="0"/>
            <a:t>12</a:t>
          </a:r>
          <a:r>
            <a:rPr lang="sr-Cyrl-RS" b="1" dirty="0" smtClean="0"/>
            <a:t>.704.500 </a:t>
          </a:r>
          <a:r>
            <a:rPr lang="ru-RU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Субвенције </a:t>
          </a:r>
          <a:r>
            <a:rPr lang="sr-Cyrl-RS" dirty="0" smtClean="0">
              <a:solidFill>
                <a:schemeClr val="bg1"/>
              </a:solidFill>
            </a:rPr>
            <a:t>5</a:t>
          </a:r>
          <a:r>
            <a:rPr lang="en-US" b="1" dirty="0" smtClean="0"/>
            <a:t>,800,000</a:t>
          </a:r>
          <a:r>
            <a:rPr lang="sr-Cyrl-RS" b="1" dirty="0" smtClean="0"/>
            <a:t>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Капитални издаци </a:t>
          </a:r>
          <a:r>
            <a:rPr lang="sr-Cyrl-RS" b="1" dirty="0" smtClean="0"/>
            <a:t>1</a:t>
          </a:r>
          <a:r>
            <a:rPr lang="sr-Latn-CS" b="1" dirty="0" smtClean="0"/>
            <a:t>89</a:t>
          </a:r>
          <a:r>
            <a:rPr lang="sr-Cyrl-RS" b="1" dirty="0" smtClean="0"/>
            <a:t>.322.</a:t>
          </a:r>
          <a:r>
            <a:rPr lang="sr-Latn-CS" b="1" dirty="0" smtClean="0"/>
            <a:t>08</a:t>
          </a:r>
          <a:r>
            <a:rPr lang="sr-Cyrl-RS" b="1" dirty="0" smtClean="0"/>
            <a:t>4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</a:t>
          </a:r>
          <a:r>
            <a:rPr lang="sr-Cyrl-RS" b="1" dirty="0" smtClean="0"/>
            <a:t>7</a:t>
          </a:r>
          <a:r>
            <a:rPr lang="sr-Latn-CS" b="1" dirty="0" smtClean="0"/>
            <a:t>7</a:t>
          </a:r>
          <a:r>
            <a:rPr lang="sr-Cyrl-RS" b="1" dirty="0" smtClean="0"/>
            <a:t>.</a:t>
          </a:r>
          <a:r>
            <a:rPr lang="sr-Latn-CS" b="1" dirty="0" smtClean="0"/>
            <a:t>4</a:t>
          </a:r>
          <a:r>
            <a:rPr lang="sr-Cyrl-RS" b="1" dirty="0" smtClean="0"/>
            <a:t>98.</a:t>
          </a:r>
          <a:r>
            <a:rPr lang="sr-Latn-CS" b="1" dirty="0" smtClean="0"/>
            <a:t>59</a:t>
          </a:r>
          <a:r>
            <a:rPr lang="sr-Cyrl-RS" b="1" dirty="0" smtClean="0"/>
            <a:t>6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Социјална помоћ </a:t>
          </a:r>
          <a:r>
            <a:rPr lang="en-US" b="1" dirty="0" smtClean="0"/>
            <a:t>1</a:t>
          </a:r>
          <a:r>
            <a:rPr lang="sr-Latn-CS" b="1" dirty="0" smtClean="0"/>
            <a:t>4</a:t>
          </a:r>
          <a:r>
            <a:rPr lang="en-US" b="1" dirty="0" smtClean="0"/>
            <a:t>,</a:t>
          </a:r>
          <a:r>
            <a:rPr lang="sr-Latn-CS" b="1" dirty="0" smtClean="0"/>
            <a:t>655</a:t>
          </a:r>
          <a:r>
            <a:rPr lang="en-US" b="1" dirty="0" smtClean="0"/>
            <a:t>,000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</a:t>
          </a:r>
          <a:r>
            <a:rPr lang="sr-Latn-CS" dirty="0" smtClean="0">
              <a:solidFill>
                <a:schemeClr val="bg1"/>
              </a:solidFill>
            </a:rPr>
            <a:t>48</a:t>
          </a:r>
          <a:r>
            <a:rPr lang="sr-Cyrl-RS" b="1" dirty="0" smtClean="0"/>
            <a:t>.</a:t>
          </a:r>
          <a:r>
            <a:rPr lang="sr-Latn-CS" b="1" dirty="0" smtClean="0"/>
            <a:t>799</a:t>
          </a:r>
          <a:r>
            <a:rPr lang="sr-Cyrl-RS" b="1" dirty="0" smtClean="0"/>
            <a:t>.</a:t>
          </a:r>
          <a:r>
            <a:rPr lang="sr-Latn-CS" b="1" dirty="0" smtClean="0"/>
            <a:t>890</a:t>
          </a:r>
          <a:r>
            <a:rPr lang="sr-Cyrl-RS" b="1" dirty="0" smtClean="0"/>
            <a:t>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r>
            <a:rPr lang="sr-Latn-CS" dirty="0" smtClean="0">
              <a:solidFill>
                <a:schemeClr val="bg1"/>
              </a:solidFill>
            </a:rPr>
            <a:t>21</a:t>
          </a:r>
          <a:r>
            <a:rPr lang="sr-Cyrl-RS" b="1" dirty="0" smtClean="0"/>
            <a:t>.0</a:t>
          </a:r>
          <a:r>
            <a:rPr lang="sr-Latn-CS" b="1" dirty="0" smtClean="0"/>
            <a:t>91</a:t>
          </a:r>
          <a:r>
            <a:rPr lang="en-US" b="1" dirty="0" smtClean="0"/>
            <a:t>,000</a:t>
          </a:r>
          <a:r>
            <a:rPr lang="sr-Cyrl-RS" b="1" dirty="0" smtClean="0"/>
            <a:t>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r>
            <a:rPr lang="sr-Cyrl-RS" dirty="0" smtClean="0">
              <a:solidFill>
                <a:srgbClr val="FF0000"/>
              </a:solidFill>
            </a:rPr>
            <a:t>7.000.000</a:t>
          </a:r>
          <a:endParaRPr lang="en-US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sr-Latn-C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sr-Latn-CS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sr-Latn-CS"/>
        </a:p>
      </dgm:t>
    </dgm:pt>
    <dgm:pt modelId="{E43F7264-94BE-4E7E-8A98-A0D70BB3AF06}" type="pres">
      <dgm:prSet presAssocID="{4746DA87-483C-4B84-9A22-BC58F96CB23A}" presName="node" presStyleLbl="node1" presStyleIdx="2" presStyleCnt="8" custScaleX="121003" custScaleY="11920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sr-Latn-C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sr-Latn-CS"/>
        </a:p>
      </dgm:t>
    </dgm:pt>
    <dgm:pt modelId="{5101AD7C-EA94-402A-A388-0FD916639D60}" type="pres">
      <dgm:prSet presAssocID="{9C6F0069-43DC-402D-BD84-1006528FCE04}" presName="node" presStyleLbl="node1" presStyleIdx="4" presStyleCnt="8" custScaleX="117384" custScaleY="118966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sr-Latn-CS"/>
        </a:p>
      </dgm:t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sr-Latn-C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12549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sr-Latn-C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sr-Latn-C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69767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749792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Дом </a:t>
          </a:r>
          <a:r>
            <a:rPr lang="sr-Cyrl-RS" sz="1200" kern="1200" dirty="0"/>
            <a:t>здравља</a:t>
          </a:r>
          <a:endParaRPr lang="en-US" sz="1200" kern="1200" dirty="0"/>
        </a:p>
      </dsp:txBody>
      <dsp:txXfrm>
        <a:off x="5078629" y="426625"/>
        <a:ext cx="942279" cy="94197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</a:t>
          </a:r>
          <a:r>
            <a:rPr lang="sr-Latn-CS" sz="1400" kern="1200" dirty="0" smtClean="0"/>
            <a:t>2</a:t>
          </a:r>
          <a:r>
            <a:rPr lang="sr-Cyrl-RS" sz="1400" kern="1200" dirty="0" smtClean="0"/>
            <a:t>1.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39" y="117311"/>
          <a:ext cx="1518127" cy="15181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Средства из буџета општине </a:t>
          </a:r>
          <a:r>
            <a:rPr lang="sr-Latn-CS" sz="1400" kern="1200" dirty="0" smtClean="0"/>
            <a:t>330</a:t>
          </a:r>
          <a:r>
            <a:rPr lang="sr-Cyrl-RS" sz="1400" kern="1200" dirty="0" smtClean="0"/>
            <a:t>.</a:t>
          </a:r>
          <a:r>
            <a:rPr lang="sr-Latn-CS" sz="1400" kern="1200" dirty="0" smtClean="0"/>
            <a:t>150</a:t>
          </a:r>
          <a:r>
            <a:rPr lang="sr-Cyrl-RS" sz="1400" kern="1200" dirty="0" smtClean="0"/>
            <a:t>.755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24164" y="339636"/>
        <a:ext cx="1073477" cy="1073477"/>
      </dsp:txXfrm>
    </dsp:sp>
    <dsp:sp modelId="{98F3E7AB-6934-48FA-B82F-FBEAF1B2375D}">
      <dsp:nvSpPr>
        <dsp:cNvPr id="0" name=""/>
        <dsp:cNvSpPr/>
      </dsp:nvSpPr>
      <dsp:spPr>
        <a:xfrm>
          <a:off x="1643239" y="436118"/>
          <a:ext cx="880514" cy="88051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59951" y="772827"/>
        <a:ext cx="647090" cy="207096"/>
      </dsp:txXfrm>
    </dsp:sp>
    <dsp:sp modelId="{2F60A798-586E-4E47-B649-25F047F36835}">
      <dsp:nvSpPr>
        <dsp:cNvPr id="0" name=""/>
        <dsp:cNvSpPr/>
      </dsp:nvSpPr>
      <dsp:spPr>
        <a:xfrm>
          <a:off x="2647025" y="117311"/>
          <a:ext cx="1518127" cy="151812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Пренета средства из ранијих година</a:t>
          </a:r>
          <a:r>
            <a:rPr lang="sr-Cyrl-RS" sz="1400" kern="1200" dirty="0">
              <a:solidFill>
                <a:srgbClr val="FF0000"/>
              </a:solidFill>
            </a:rPr>
            <a:t> </a:t>
          </a:r>
          <a:r>
            <a:rPr lang="sr-Cyrl-RS" sz="1400" kern="1200" dirty="0" smtClean="0">
              <a:solidFill>
                <a:srgbClr val="FF0000"/>
              </a:solidFill>
            </a:rPr>
            <a:t>146.720.315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869350" y="339636"/>
        <a:ext cx="1073477" cy="1073477"/>
      </dsp:txXfrm>
    </dsp:sp>
    <dsp:sp modelId="{41F09F99-3DCC-47E4-9188-F7D103A1F6E3}">
      <dsp:nvSpPr>
        <dsp:cNvPr id="0" name=""/>
        <dsp:cNvSpPr/>
      </dsp:nvSpPr>
      <dsp:spPr>
        <a:xfrm>
          <a:off x="4288424" y="436118"/>
          <a:ext cx="880514" cy="880514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405136" y="617504"/>
        <a:ext cx="647090" cy="517742"/>
      </dsp:txXfrm>
    </dsp:sp>
    <dsp:sp modelId="{6C1FFF0F-B1A4-4C41-B9D3-30452A0DFA4B}">
      <dsp:nvSpPr>
        <dsp:cNvPr id="0" name=""/>
        <dsp:cNvSpPr/>
      </dsp:nvSpPr>
      <dsp:spPr>
        <a:xfrm>
          <a:off x="5294050" y="307715"/>
          <a:ext cx="1978757" cy="128460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Latn-CS" sz="1300" kern="1200" dirty="0" smtClean="0">
              <a:solidFill>
                <a:schemeClr val="bg1"/>
              </a:solidFill>
            </a:rPr>
            <a:t>4</a:t>
          </a:r>
          <a:r>
            <a:rPr lang="sr-Cyrl-RS" sz="1300" kern="1200" dirty="0" smtClean="0">
              <a:solidFill>
                <a:schemeClr val="bg1"/>
              </a:solidFill>
            </a:rPr>
            <a:t>76.</a:t>
          </a:r>
          <a:r>
            <a:rPr lang="sr-Latn-CS" sz="1300" kern="1200" dirty="0" smtClean="0">
              <a:solidFill>
                <a:schemeClr val="bg1"/>
              </a:solidFill>
            </a:rPr>
            <a:t>871</a:t>
          </a:r>
          <a:r>
            <a:rPr lang="sr-Cyrl-RS" sz="1300" kern="1200" dirty="0" smtClean="0">
              <a:solidFill>
                <a:schemeClr val="bg1"/>
              </a:solidFill>
            </a:rPr>
            <a:t>.070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583832" y="495842"/>
        <a:ext cx="1399193" cy="90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</a:t>
          </a:r>
          <a:r>
            <a:rPr lang="sr-Cyrl-RS" altLang="en-US" sz="1400" kern="1200" dirty="0" smtClean="0">
              <a:latin typeface="Calibri" panose="020F0502020204030204" pitchFamily="34" charset="0"/>
            </a:rPr>
            <a:t>за</a:t>
          </a:r>
          <a:r>
            <a:rPr lang="sr-Latn-CS" altLang="en-US" sz="1400" kern="1200" dirty="0" smtClean="0">
              <a:latin typeface="Calibri" panose="020F0502020204030204" pitchFamily="34" charset="0"/>
            </a:rPr>
            <a:t> </a:t>
          </a:r>
          <a:r>
            <a:rPr lang="sr-Cyrl-RS" altLang="en-US" sz="1400" kern="1200" dirty="0" smtClean="0">
              <a:latin typeface="Calibri" panose="020F0502020204030204" pitchFamily="34" charset="0"/>
            </a:rPr>
            <a:t>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/>
            <a:t>Укупни буџетски приходи и примања  </a:t>
          </a:r>
          <a:r>
            <a:rPr lang="sr-Latn-CS" sz="2100" kern="1200" dirty="0" smtClean="0">
              <a:solidFill>
                <a:srgbClr val="FF0000"/>
              </a:solidFill>
            </a:rPr>
            <a:t>4</a:t>
          </a:r>
          <a:r>
            <a:rPr lang="sr-Cyrl-RS" sz="2100" kern="1200" dirty="0" smtClean="0">
              <a:solidFill>
                <a:srgbClr val="FF0000"/>
              </a:solidFill>
            </a:rPr>
            <a:t>76.353.070</a:t>
          </a:r>
          <a:r>
            <a:rPr lang="sr-Cyrl-RS" sz="2100" kern="1200" dirty="0" smtClean="0"/>
            <a:t> </a:t>
          </a:r>
          <a:r>
            <a:rPr lang="sr-Cyrl-RS" sz="2100" kern="1200" dirty="0"/>
            <a:t>динара</a:t>
          </a:r>
          <a:endParaRPr lang="en-US" sz="21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Приходи од  пореза  </a:t>
          </a:r>
          <a:r>
            <a:rPr lang="sr-Latn-CS" sz="900" kern="1200" dirty="0" smtClean="0"/>
            <a:t>9</a:t>
          </a:r>
          <a:r>
            <a:rPr lang="sr-Cyrl-RS" sz="900" kern="1200" dirty="0" smtClean="0"/>
            <a:t>4.941.584</a:t>
          </a:r>
          <a:r>
            <a:rPr lang="sr-Cyrl-RS" sz="900" kern="1200" dirty="0" smtClean="0">
              <a:solidFill>
                <a:srgbClr val="FF0000"/>
              </a:solidFill>
            </a:rPr>
            <a:t>    </a:t>
          </a:r>
          <a:r>
            <a:rPr lang="sr-Cyrl-RS" sz="900" kern="1200" dirty="0" smtClean="0"/>
            <a:t>    динара</a:t>
          </a:r>
          <a:endParaRPr lang="en-US" sz="9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Трансфери </a:t>
          </a:r>
          <a:r>
            <a:rPr lang="sr-Latn-CS" sz="900" kern="1200" dirty="0" smtClean="0">
              <a:solidFill>
                <a:schemeClr val="tx1"/>
              </a:solidFill>
            </a:rPr>
            <a:t>21</a:t>
          </a:r>
          <a:r>
            <a:rPr lang="sr-Cyrl-RS" sz="900" kern="1200" dirty="0" smtClean="0">
              <a:solidFill>
                <a:schemeClr val="tx1"/>
              </a:solidFill>
            </a:rPr>
            <a:t>2.</a:t>
          </a:r>
          <a:r>
            <a:rPr lang="sr-Latn-CS" sz="900" kern="1200" dirty="0" smtClean="0">
              <a:solidFill>
                <a:schemeClr val="tx1"/>
              </a:solidFill>
            </a:rPr>
            <a:t>817.</a:t>
          </a:r>
          <a:r>
            <a:rPr lang="sr-Cyrl-RS" sz="900" kern="1200" dirty="0" smtClean="0">
              <a:solidFill>
                <a:schemeClr val="tx1"/>
              </a:solidFill>
            </a:rPr>
            <a:t>171 </a:t>
          </a:r>
          <a:r>
            <a:rPr lang="sr-Cyrl-RS" sz="900" kern="1200" dirty="0" smtClean="0"/>
            <a:t>динара</a:t>
          </a:r>
          <a:endParaRPr lang="en-US" sz="9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Други приходи  </a:t>
          </a:r>
          <a:r>
            <a:rPr lang="sr-Cyrl-RS" sz="900" kern="1200" dirty="0" smtClean="0"/>
            <a:t>22.392.000</a:t>
          </a:r>
          <a:r>
            <a:rPr lang="sr-Cyrl-RS" sz="900" kern="1200" dirty="0" smtClean="0">
              <a:solidFill>
                <a:schemeClr val="tx1"/>
              </a:solidFill>
            </a:rPr>
            <a:t>  </a:t>
          </a:r>
          <a:r>
            <a:rPr lang="sr-Cyrl-RS" sz="900" kern="1200" dirty="0" smtClean="0"/>
            <a:t>динара</a:t>
          </a:r>
          <a:endParaRPr lang="en-US" sz="9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нефинансијске имовине  </a:t>
          </a:r>
          <a:r>
            <a:rPr lang="sr-Latn-CS" sz="900" kern="1200" dirty="0" smtClean="0"/>
            <a:t>0</a:t>
          </a:r>
          <a:r>
            <a:rPr lang="sr-Cyrl-RS" sz="900" kern="1200" dirty="0" smtClean="0"/>
            <a:t> </a:t>
          </a:r>
          <a:r>
            <a:rPr lang="sr-Cyrl-RS" sz="900" kern="1200" dirty="0"/>
            <a:t>динара</a:t>
          </a:r>
          <a:endParaRPr lang="en-US" sz="9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</a:t>
          </a:r>
          <a:r>
            <a:rPr lang="sr-Cyrl-RS" sz="900" kern="1200" dirty="0" smtClean="0"/>
            <a:t>добара и услуга и приходи од имовине  </a:t>
          </a:r>
          <a:r>
            <a:rPr lang="sr-Latn-CS" sz="900" kern="1200" dirty="0" smtClean="0"/>
            <a:t>1</a:t>
          </a:r>
          <a:r>
            <a:rPr lang="sr-Cyrl-RS" sz="900" kern="1200" dirty="0" smtClean="0"/>
            <a:t>1</a:t>
          </a:r>
          <a:r>
            <a:rPr lang="sr-Latn-CS" sz="900" kern="1200" dirty="0" smtClean="0"/>
            <a:t>.</a:t>
          </a:r>
          <a:r>
            <a:rPr lang="sr-Cyrl-RS" sz="900" kern="1200" dirty="0" smtClean="0"/>
            <a:t>7</a:t>
          </a:r>
          <a:r>
            <a:rPr lang="sr-Latn-CS" sz="900" kern="1200" dirty="0" smtClean="0"/>
            <a:t>00.000</a:t>
          </a:r>
          <a:r>
            <a:rPr lang="sr-Latn-CS" sz="900" kern="1200" dirty="0" smtClean="0">
              <a:solidFill>
                <a:schemeClr val="tx1"/>
              </a:solidFill>
            </a:rPr>
            <a:t> </a:t>
          </a:r>
          <a:r>
            <a:rPr lang="sr-Cyrl-RS" sz="900" kern="1200" dirty="0" smtClean="0"/>
            <a:t>динара</a:t>
          </a:r>
          <a:endParaRPr lang="en-US" sz="9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>
              <a:solidFill>
                <a:schemeClr val="tx1"/>
              </a:solidFill>
            </a:rPr>
            <a:t>146.720.315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406080" y="452153"/>
          <a:ext cx="3704076" cy="3704076"/>
        </a:xfrm>
        <a:prstGeom prst="blockArc">
          <a:avLst>
            <a:gd name="adj1" fmla="val 13069771"/>
            <a:gd name="adj2" fmla="val 15892869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234321" y="643702"/>
          <a:ext cx="3704076" cy="3704076"/>
        </a:xfrm>
        <a:prstGeom prst="blockArc">
          <a:avLst>
            <a:gd name="adj1" fmla="val 11148650"/>
            <a:gd name="adj2" fmla="val 13556078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8100000"/>
            <a:gd name="adj2" fmla="val 1080000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223280" y="439336"/>
          <a:ext cx="3704076" cy="3704076"/>
        </a:xfrm>
        <a:prstGeom prst="blockArc">
          <a:avLst>
            <a:gd name="adj1" fmla="val 5309683"/>
            <a:gd name="adj2" fmla="val 804595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64706" y="438719"/>
          <a:ext cx="3704076" cy="3704076"/>
        </a:xfrm>
        <a:prstGeom prst="blockArc">
          <a:avLst>
            <a:gd name="adj1" fmla="val 2755725"/>
            <a:gd name="adj2" fmla="val 5387933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0"/>
            <a:gd name="adj2" fmla="val 270000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18900000"/>
            <a:gd name="adj2" fmla="val 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16200000"/>
            <a:gd name="adj2" fmla="val 1890000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264696" y="1459848"/>
          <a:ext cx="1662034" cy="17032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4</a:t>
          </a:r>
          <a:r>
            <a:rPr lang="sr-Latn-CS" sz="1700" kern="1200" dirty="0" smtClean="0">
              <a:solidFill>
                <a:schemeClr val="tx2">
                  <a:lumMod val="75000"/>
                </a:schemeClr>
              </a:solidFill>
            </a:rPr>
            <a:t>76</a:t>
          </a: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.</a:t>
          </a:r>
          <a:r>
            <a:rPr lang="sr-Latn-CS" sz="1700" kern="1200" dirty="0" smtClean="0">
              <a:solidFill>
                <a:schemeClr val="tx2">
                  <a:lumMod val="75000"/>
                </a:schemeClr>
              </a:solidFill>
            </a:rPr>
            <a:t>871</a:t>
          </a: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.</a:t>
          </a:r>
          <a:r>
            <a:rPr lang="sr-Latn-CS" sz="1700" kern="1200" dirty="0" smtClean="0">
              <a:solidFill>
                <a:schemeClr val="tx2">
                  <a:lumMod val="75000"/>
                </a:schemeClr>
              </a:solidFill>
            </a:rPr>
            <a:t>070</a:t>
          </a:r>
          <a:endParaRPr lang="en-US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08095" y="1709277"/>
        <a:ext cx="1175236" cy="1204347"/>
      </dsp:txXfrm>
    </dsp:sp>
    <dsp:sp modelId="{73F305AC-CFDC-45B1-8AB8-6FABD1C99179}">
      <dsp:nvSpPr>
        <dsp:cNvPr id="0" name=""/>
        <dsp:cNvSpPr/>
      </dsp:nvSpPr>
      <dsp:spPr>
        <a:xfrm>
          <a:off x="3472453" y="-131104"/>
          <a:ext cx="1246518" cy="1244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</a:rPr>
            <a:t>Коришћење роба и услуга </a:t>
          </a:r>
          <a:r>
            <a:rPr lang="sr-Cyrl-RS" sz="1100" b="1" kern="1200" dirty="0" smtClean="0"/>
            <a:t>1</a:t>
          </a:r>
          <a:r>
            <a:rPr lang="sr-Latn-CS" sz="1100" b="1" kern="1200" dirty="0" smtClean="0"/>
            <a:t>12</a:t>
          </a:r>
          <a:r>
            <a:rPr lang="sr-Cyrl-RS" sz="1100" b="1" kern="1200" dirty="0" smtClean="0"/>
            <a:t>.704.500 </a:t>
          </a:r>
          <a:r>
            <a:rPr lang="ru-RU" sz="1100" kern="1200" dirty="0" smtClean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655001" y="51168"/>
        <a:ext cx="881422" cy="880084"/>
      </dsp:txXfrm>
    </dsp:sp>
    <dsp:sp modelId="{A14630AA-C1BD-4A7E-B665-0A7C9B6C19C9}">
      <dsp:nvSpPr>
        <dsp:cNvPr id="0" name=""/>
        <dsp:cNvSpPr/>
      </dsp:nvSpPr>
      <dsp:spPr>
        <a:xfrm>
          <a:off x="4800090" y="450388"/>
          <a:ext cx="1165455" cy="114791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Дотације и трансфери </a:t>
          </a:r>
          <a:r>
            <a:rPr lang="sr-Latn-CS" sz="1100" kern="1200" dirty="0" smtClean="0">
              <a:solidFill>
                <a:schemeClr val="bg1"/>
              </a:solidFill>
            </a:rPr>
            <a:t>48</a:t>
          </a:r>
          <a:r>
            <a:rPr lang="sr-Cyrl-RS" sz="1100" b="1" kern="1200" dirty="0" smtClean="0"/>
            <a:t>.</a:t>
          </a:r>
          <a:r>
            <a:rPr lang="sr-Latn-CS" sz="1100" b="1" kern="1200" dirty="0" smtClean="0"/>
            <a:t>799</a:t>
          </a:r>
          <a:r>
            <a:rPr lang="sr-Cyrl-RS" sz="1100" b="1" kern="1200" dirty="0" smtClean="0"/>
            <a:t>.</a:t>
          </a:r>
          <a:r>
            <a:rPr lang="sr-Latn-CS" sz="1100" b="1" kern="1200" dirty="0" smtClean="0"/>
            <a:t>890</a:t>
          </a:r>
          <a:r>
            <a:rPr lang="sr-Cyrl-RS" sz="1100" b="1" kern="1200" dirty="0" smtClean="0"/>
            <a:t>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970767" y="618496"/>
        <a:ext cx="824101" cy="811698"/>
      </dsp:txXfrm>
    </dsp:sp>
    <dsp:sp modelId="{E43F7264-94BE-4E7E-8A98-A0D70BB3AF06}">
      <dsp:nvSpPr>
        <dsp:cNvPr id="0" name=""/>
        <dsp:cNvSpPr/>
      </dsp:nvSpPr>
      <dsp:spPr>
        <a:xfrm>
          <a:off x="5381584" y="1785007"/>
          <a:ext cx="1068741" cy="1052887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1100" b="1" kern="1200" dirty="0" smtClean="0"/>
            <a:t>7</a:t>
          </a:r>
          <a:r>
            <a:rPr lang="sr-Latn-CS" sz="1100" b="1" kern="1200" dirty="0" smtClean="0"/>
            <a:t>7</a:t>
          </a:r>
          <a:r>
            <a:rPr lang="sr-Cyrl-RS" sz="1100" b="1" kern="1200" dirty="0" smtClean="0"/>
            <a:t>.</a:t>
          </a:r>
          <a:r>
            <a:rPr lang="sr-Latn-CS" sz="1100" b="1" kern="1200" dirty="0" smtClean="0"/>
            <a:t>4</a:t>
          </a:r>
          <a:r>
            <a:rPr lang="sr-Cyrl-RS" sz="1100" b="1" kern="1200" dirty="0" smtClean="0"/>
            <a:t>98.</a:t>
          </a:r>
          <a:r>
            <a:rPr lang="sr-Latn-CS" sz="1100" b="1" kern="1200" dirty="0" smtClean="0"/>
            <a:t>59</a:t>
          </a:r>
          <a:r>
            <a:rPr lang="sr-Cyrl-RS" sz="1100" b="1" kern="1200" dirty="0" smtClean="0"/>
            <a:t>6</a:t>
          </a:r>
          <a:r>
            <a:rPr lang="sr-Cyrl-RS" sz="1100" kern="1200" dirty="0" smtClean="0">
              <a:solidFill>
                <a:srgbClr val="FF0000"/>
              </a:solidFill>
            </a:rPr>
            <a:t>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538097" y="1939199"/>
        <a:ext cx="755715" cy="744503"/>
      </dsp:txXfrm>
    </dsp:sp>
    <dsp:sp modelId="{115526CD-270E-4C52-A164-15F2B6F9FE39}">
      <dsp:nvSpPr>
        <dsp:cNvPr id="0" name=""/>
        <dsp:cNvSpPr/>
      </dsp:nvSpPr>
      <dsp:spPr>
        <a:xfrm>
          <a:off x="4850254" y="3084884"/>
          <a:ext cx="1065128" cy="1027344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Социјална помоћ </a:t>
          </a:r>
          <a:r>
            <a:rPr lang="en-US" sz="1100" b="1" kern="1200" dirty="0" smtClean="0"/>
            <a:t>1</a:t>
          </a:r>
          <a:r>
            <a:rPr lang="sr-Latn-CS" sz="1100" b="1" kern="1200" dirty="0" smtClean="0"/>
            <a:t>4</a:t>
          </a:r>
          <a:r>
            <a:rPr lang="en-US" sz="1100" b="1" kern="1200" dirty="0" smtClean="0"/>
            <a:t>,</a:t>
          </a:r>
          <a:r>
            <a:rPr lang="sr-Latn-CS" sz="1100" b="1" kern="1200" dirty="0" smtClean="0"/>
            <a:t>655</a:t>
          </a:r>
          <a:r>
            <a:rPr lang="en-US" sz="1100" b="1" kern="1200" dirty="0" smtClean="0"/>
            <a:t>,000</a:t>
          </a:r>
          <a:r>
            <a:rPr lang="sr-Cyrl-RS" sz="1100" kern="1200" dirty="0" smtClean="0">
              <a:solidFill>
                <a:srgbClr val="FF0000"/>
              </a:solidFill>
            </a:rPr>
            <a:t>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006238" y="3235335"/>
        <a:ext cx="753160" cy="726442"/>
      </dsp:txXfrm>
    </dsp:sp>
    <dsp:sp modelId="{5101AD7C-EA94-402A-A388-0FD916639D60}">
      <dsp:nvSpPr>
        <dsp:cNvPr id="0" name=""/>
        <dsp:cNvSpPr/>
      </dsp:nvSpPr>
      <dsp:spPr>
        <a:xfrm>
          <a:off x="3604745" y="3585613"/>
          <a:ext cx="1036777" cy="1050749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Субвенције </a:t>
          </a:r>
          <a:r>
            <a:rPr lang="sr-Cyrl-RS" sz="1100" kern="1200" dirty="0" smtClean="0">
              <a:solidFill>
                <a:schemeClr val="bg1"/>
              </a:solidFill>
            </a:rPr>
            <a:t>5</a:t>
          </a:r>
          <a:r>
            <a:rPr lang="en-US" sz="1100" b="1" kern="1200" dirty="0" smtClean="0"/>
            <a:t>,800,000</a:t>
          </a:r>
          <a:r>
            <a:rPr lang="sr-Cyrl-RS" sz="1100" b="1" kern="1200" dirty="0" smtClean="0"/>
            <a:t>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756577" y="3739492"/>
        <a:ext cx="733113" cy="742991"/>
      </dsp:txXfrm>
    </dsp:sp>
    <dsp:sp modelId="{D19ADD6D-9F0A-4766-B637-BB2D5495A9BB}">
      <dsp:nvSpPr>
        <dsp:cNvPr id="0" name=""/>
        <dsp:cNvSpPr/>
      </dsp:nvSpPr>
      <dsp:spPr>
        <a:xfrm>
          <a:off x="2306192" y="3084884"/>
          <a:ext cx="1004830" cy="1027344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Остали расходи </a:t>
          </a:r>
          <a:r>
            <a:rPr lang="sr-Latn-CS" sz="1100" kern="1200" dirty="0" smtClean="0">
              <a:solidFill>
                <a:schemeClr val="bg1"/>
              </a:solidFill>
            </a:rPr>
            <a:t>21</a:t>
          </a:r>
          <a:r>
            <a:rPr lang="sr-Cyrl-RS" sz="1100" b="1" kern="1200" dirty="0" smtClean="0"/>
            <a:t>.0</a:t>
          </a:r>
          <a:r>
            <a:rPr lang="sr-Latn-CS" sz="1100" b="1" kern="1200" dirty="0" smtClean="0"/>
            <a:t>91</a:t>
          </a:r>
          <a:r>
            <a:rPr lang="en-US" sz="1100" b="1" kern="1200" dirty="0" smtClean="0"/>
            <a:t>,000</a:t>
          </a:r>
          <a:r>
            <a:rPr lang="sr-Cyrl-RS" sz="1100" b="1" kern="1200" dirty="0" smtClean="0"/>
            <a:t>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53346" y="3235335"/>
        <a:ext cx="710522" cy="726442"/>
      </dsp:txXfrm>
    </dsp:sp>
    <dsp:sp modelId="{4F05B281-B6DB-45BB-A427-1BF92AADC139}">
      <dsp:nvSpPr>
        <dsp:cNvPr id="0" name=""/>
        <dsp:cNvSpPr/>
      </dsp:nvSpPr>
      <dsp:spPr>
        <a:xfrm>
          <a:off x="1779274" y="1757247"/>
          <a:ext cx="992394" cy="1108407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Средства резерве </a:t>
          </a:r>
          <a:r>
            <a:rPr lang="sr-Cyrl-RS" sz="1100" kern="1200" dirty="0" smtClean="0">
              <a:solidFill>
                <a:srgbClr val="FF0000"/>
              </a:solidFill>
            </a:rPr>
            <a:t>7.000.000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924607" y="1919569"/>
        <a:ext cx="701728" cy="783763"/>
      </dsp:txXfrm>
    </dsp:sp>
    <dsp:sp modelId="{2D6C03BD-4023-431E-84F6-C080A9961C8A}">
      <dsp:nvSpPr>
        <dsp:cNvPr id="0" name=""/>
        <dsp:cNvSpPr/>
      </dsp:nvSpPr>
      <dsp:spPr>
        <a:xfrm>
          <a:off x="2225879" y="607694"/>
          <a:ext cx="1189082" cy="116023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Капитални издаци </a:t>
          </a:r>
          <a:r>
            <a:rPr lang="sr-Cyrl-RS" sz="1100" b="1" kern="1200" dirty="0" smtClean="0"/>
            <a:t>1</a:t>
          </a:r>
          <a:r>
            <a:rPr lang="sr-Latn-CS" sz="1100" b="1" kern="1200" dirty="0" smtClean="0"/>
            <a:t>89</a:t>
          </a:r>
          <a:r>
            <a:rPr lang="sr-Cyrl-RS" sz="1100" b="1" kern="1200" dirty="0" smtClean="0"/>
            <a:t>.322.</a:t>
          </a:r>
          <a:r>
            <a:rPr lang="sr-Latn-CS" sz="1100" b="1" kern="1200" dirty="0" smtClean="0"/>
            <a:t>08</a:t>
          </a:r>
          <a:r>
            <a:rPr lang="sr-Cyrl-RS" sz="1100" b="1" kern="1200" dirty="0" smtClean="0"/>
            <a:t>4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00016" y="777606"/>
        <a:ext cx="840808" cy="820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stinamalocrnice.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</a:t>
            </a:r>
            <a:r>
              <a:rPr lang="en-US" dirty="0"/>
              <a:t> </a:t>
            </a:r>
            <a:r>
              <a:rPr lang="sr-Cyrl-RS" dirty="0" smtClean="0"/>
              <a:t>МАЛО ЦРНИЋЕ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</a:t>
            </a:r>
            <a:r>
              <a:rPr lang="sr-Cyrl-RS" dirty="0" smtClean="0"/>
              <a:t>ОДЛУКУ </a:t>
            </a:r>
            <a:r>
              <a:rPr lang="sr-Cyrl-RS" dirty="0"/>
              <a:t>О БУЏЕТУ за </a:t>
            </a:r>
            <a:r>
              <a:rPr lang="sr-Cyrl-RS" dirty="0" smtClean="0"/>
              <a:t>20</a:t>
            </a:r>
            <a:r>
              <a:rPr lang="sr-Latn-C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1143220" cy="13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25598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</a:t>
            </a:r>
            <a:r>
              <a:rPr lang="sr-Latn-CS" sz="3000" b="1" dirty="0" smtClean="0"/>
              <a:t>2</a:t>
            </a:r>
            <a:r>
              <a:rPr lang="sr-Cyrl-RS" sz="3000" b="1" dirty="0" smtClean="0"/>
              <a:t>1.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04469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</a:t>
            </a:r>
            <a:r>
              <a:rPr lang="sr-Latn-CS" sz="2900" b="1" dirty="0" smtClean="0"/>
              <a:t>2</a:t>
            </a:r>
            <a:r>
              <a:rPr lang="sr-Cyrl-RS" sz="2900" b="1" dirty="0" smtClean="0"/>
              <a:t>1.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887379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2020. </a:t>
            </a:r>
            <a:r>
              <a:rPr lang="sr-Cyrl-RS" dirty="0"/>
              <a:t>години су се </a:t>
            </a:r>
            <a:r>
              <a:rPr lang="sr-Cyrl-RS" b="1" dirty="0" smtClean="0"/>
              <a:t>смањили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</a:t>
            </a:r>
            <a:r>
              <a:rPr lang="sr-Latn-C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Latn-CS" b="1" dirty="0" smtClean="0"/>
              <a:t>34</a:t>
            </a:r>
            <a:r>
              <a:rPr lang="sr-Cyrl-RS" b="1" dirty="0" smtClean="0"/>
              <a:t>.</a:t>
            </a:r>
            <a:r>
              <a:rPr lang="sr-Latn-CS" b="1" dirty="0" smtClean="0"/>
              <a:t>577</a:t>
            </a:r>
            <a:r>
              <a:rPr lang="sr-Cyrl-RS" b="1" dirty="0" smtClean="0"/>
              <a:t>.</a:t>
            </a:r>
            <a:r>
              <a:rPr lang="sr-Latn-CS" b="1" dirty="0" smtClean="0"/>
              <a:t>088 </a:t>
            </a:r>
            <a:r>
              <a:rPr lang="sr-Cyrl-RS" dirty="0" smtClean="0"/>
              <a:t>динара</a:t>
            </a:r>
            <a:r>
              <a:rPr lang="sr-Cyrl-RS" dirty="0"/>
              <a:t>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око </a:t>
            </a:r>
            <a:r>
              <a:rPr lang="sr-Latn-CS" b="1" dirty="0"/>
              <a:t>7</a:t>
            </a:r>
            <a:r>
              <a:rPr lang="sr-Cyrl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/>
              <a:t>%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708920"/>
            <a:ext cx="685165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FF0000"/>
                </a:solidFill>
              </a:rPr>
              <a:t>Порески приходи </a:t>
            </a:r>
            <a:r>
              <a:rPr lang="sr-Cyrl-RS" sz="2400" dirty="0" smtClean="0"/>
              <a:t>су смаљени за 2.868.416 динара</a:t>
            </a:r>
            <a:endParaRPr lang="sr-Latn-C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Пренета средства </a:t>
            </a:r>
            <a:r>
              <a:rPr lang="sr-Cyrl-RS" sz="2400" dirty="0"/>
              <a:t>су </a:t>
            </a:r>
            <a:r>
              <a:rPr lang="sr-Cyrl-RS" sz="2400" dirty="0" smtClean="0"/>
              <a:t>смањена </a:t>
            </a:r>
            <a:r>
              <a:rPr lang="sr-Cyrl-RS" sz="2400" dirty="0"/>
              <a:t>за </a:t>
            </a:r>
            <a:r>
              <a:rPr lang="sr-Latn-CS" sz="2400" dirty="0" smtClean="0"/>
              <a:t>26</a:t>
            </a:r>
            <a:r>
              <a:rPr lang="sr-Cyrl-RS" sz="2400" dirty="0" smtClean="0"/>
              <a:t>.</a:t>
            </a:r>
            <a:r>
              <a:rPr lang="sr-Latn-CS" sz="2400" dirty="0" smtClean="0"/>
              <a:t>697</a:t>
            </a:r>
            <a:r>
              <a:rPr lang="sr-Cyrl-RS" sz="2400" dirty="0" smtClean="0"/>
              <a:t>.</a:t>
            </a:r>
            <a:r>
              <a:rPr lang="sr-Latn-CS" sz="2400" dirty="0" smtClean="0"/>
              <a:t>385</a:t>
            </a:r>
            <a:r>
              <a:rPr lang="sr-Cyrl-RS" sz="2400" dirty="0" smtClean="0"/>
              <a:t>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FF0000"/>
                </a:solidFill>
              </a:rPr>
              <a:t>Други приходи </a:t>
            </a:r>
            <a:r>
              <a:rPr lang="sr-Cyrl-RS" sz="2400" dirty="0" smtClean="0"/>
              <a:t>су смањени за 3.957.003 динара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sz="2400" b="1" dirty="0" smtClean="0">
              <a:solidFill>
                <a:schemeClr val="accent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2021.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476.</a:t>
            </a:r>
            <a:r>
              <a:rPr lang="sr-Latn-CS" b="1" dirty="0" smtClean="0"/>
              <a:t>871</a:t>
            </a:r>
            <a:r>
              <a:rPr lang="sr-Cyrl-RS" b="1" dirty="0" smtClean="0"/>
              <a:t>.070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</a:t>
            </a:r>
            <a:r>
              <a:rPr lang="sr-Latn-CS" sz="3000" b="1" dirty="0" smtClean="0"/>
              <a:t>1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0746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27367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</a:t>
            </a:r>
            <a:r>
              <a:rPr lang="sr-Latn-CS" sz="3200" b="1" dirty="0" smtClean="0"/>
              <a:t>21</a:t>
            </a:r>
            <a:r>
              <a:rPr lang="sr-Cyrl-RS" sz="3200" b="1" dirty="0" smtClean="0"/>
              <a:t>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2020.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2021. </a:t>
            </a:r>
            <a:r>
              <a:rPr lang="sr-Cyrl-RS" sz="2000" dirty="0"/>
              <a:t>години су се </a:t>
            </a:r>
            <a:r>
              <a:rPr lang="sr-Cyrl-RS" sz="2000" b="1" dirty="0" smtClean="0"/>
              <a:t>смањили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2020. </a:t>
            </a:r>
            <a:r>
              <a:rPr lang="sr-Cyrl-RS" sz="2000" dirty="0"/>
              <a:t>годину за </a:t>
            </a:r>
            <a:r>
              <a:rPr lang="sr-Cyrl-RS" sz="2000" b="1" dirty="0" smtClean="0"/>
              <a:t>34.577.088</a:t>
            </a:r>
            <a:r>
              <a:rPr lang="sr-Latn-CS" sz="2000" b="1" dirty="0" smtClean="0"/>
              <a:t> </a:t>
            </a:r>
            <a:r>
              <a:rPr lang="sr-Cyrl-RS" sz="2000" dirty="0" smtClean="0"/>
              <a:t>динара, односно за</a:t>
            </a:r>
            <a:r>
              <a:rPr lang="sr-Cyrl-RS" sz="2000" dirty="0" smtClean="0">
                <a:solidFill>
                  <a:srgbClr val="FF0000"/>
                </a:solidFill>
              </a:rPr>
              <a:t> </a:t>
            </a:r>
            <a:r>
              <a:rPr lang="sr-Cyrl-RS" sz="2000" dirty="0" smtClean="0"/>
              <a:t>око </a:t>
            </a:r>
            <a:r>
              <a:rPr lang="sr-Cyrl-RS" sz="2000" b="1" dirty="0"/>
              <a:t>7</a:t>
            </a:r>
            <a:r>
              <a:rPr lang="sr-Cyrl-RS" sz="2000" b="1" dirty="0" smtClean="0">
                <a:solidFill>
                  <a:srgbClr val="FF0000"/>
                </a:solidFill>
              </a:rPr>
              <a:t> 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979712" y="2690059"/>
            <a:ext cx="6851650" cy="1468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смањени за 2.504.284</a:t>
            </a:r>
            <a:r>
              <a:rPr lang="sr-Cyrl-RS" sz="1700" b="1" dirty="0" smtClean="0">
                <a:solidFill>
                  <a:schemeClr val="hlink"/>
                </a:solidFill>
              </a:rPr>
              <a:t> </a:t>
            </a:r>
            <a:r>
              <a:rPr lang="sr-Cyrl-RS" sz="1700" dirty="0"/>
              <a:t>динара</a:t>
            </a:r>
            <a:r>
              <a:rPr lang="sr-Cyrl-RS" sz="1700" dirty="0" smtClean="0"/>
              <a:t>;</a:t>
            </a:r>
          </a:p>
          <a:p>
            <a:pPr>
              <a:defRPr/>
            </a:pPr>
            <a:r>
              <a:rPr lang="sr-Cyrl-R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 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смањени за 23.908.103 динара</a:t>
            </a:r>
            <a:endParaRPr lang="sr-Cyrl-R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700" dirty="0" smtClean="0"/>
              <a:t> </a:t>
            </a:r>
            <a:r>
              <a:rPr lang="sr-Cyrl-R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Дотације и трансфери </a:t>
            </a:r>
            <a:r>
              <a:rPr lang="sr-Cyrl-RS" sz="1700" dirty="0" smtClean="0"/>
              <a:t>су смањени за</a:t>
            </a:r>
            <a:r>
              <a:rPr lang="sr-Latn-CS" sz="1700" dirty="0" smtClean="0"/>
              <a:t> </a:t>
            </a:r>
            <a:r>
              <a:rPr lang="sr-Cyrl-RS" sz="1700" dirty="0" smtClean="0"/>
              <a:t>5.123.230 динара</a:t>
            </a:r>
            <a:r>
              <a:rPr lang="sr-Cyrl-RS" sz="1700" b="1" dirty="0" smtClean="0"/>
              <a:t>;</a:t>
            </a:r>
            <a:endParaRPr lang="sr-Cyrl-RS" altLang="en-US" sz="1700" dirty="0"/>
          </a:p>
          <a:p>
            <a:pPr>
              <a:defRPr/>
            </a:pP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sr-Cyrl-RS" sz="1800" dirty="0"/>
              <a:t>су</a:t>
            </a: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800" dirty="0" smtClean="0"/>
              <a:t>смањени  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8.278.321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sr-Latn-C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700" b="1" dirty="0" smtClean="0"/>
          </a:p>
          <a:p>
            <a:pPr>
              <a:defRPr/>
            </a:pPr>
            <a:endParaRPr lang="sr-Latn-R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522787"/>
            <a:ext cx="6985322" cy="15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4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социјалну заштиту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400" dirty="0" smtClean="0"/>
              <a:t>2.105.000</a:t>
            </a:r>
            <a:r>
              <a:rPr lang="sr-Cyrl-RS" sz="1700" dirty="0" smtClean="0"/>
              <a:t> динара</a:t>
            </a:r>
            <a:r>
              <a:rPr lang="sr-Cyrl-RS" sz="1700" dirty="0"/>
              <a:t> </a:t>
            </a:r>
            <a:endParaRPr lang="en-US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marL="0" indent="0">
              <a:spcBef>
                <a:spcPct val="2000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74336"/>
              </p:ext>
            </p:extLst>
          </p:nvPr>
        </p:nvGraphicFramePr>
        <p:xfrm>
          <a:off x="91846" y="980729"/>
          <a:ext cx="8960308" cy="533775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CS" sz="1200" dirty="0" smtClean="0"/>
                        <a:t>21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</a:t>
                      </a:r>
                      <a:r>
                        <a:rPr lang="sr-Cyrl-RS" sz="1200" kern="1200" dirty="0" smtClean="0">
                          <a:effectLst/>
                        </a:rPr>
                        <a:t>Становање, урбанизам </a:t>
                      </a:r>
                      <a:r>
                        <a:rPr lang="sr-Cyrl-RS" sz="1200" kern="1200" dirty="0">
                          <a:effectLst/>
                        </a:rPr>
                        <a:t>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5.</a:t>
                      </a:r>
                      <a:r>
                        <a:rPr lang="sr-Cyrl-RS" sz="1000" dirty="0" smtClean="0"/>
                        <a:t>2</a:t>
                      </a:r>
                      <a:r>
                        <a:rPr lang="sr-Latn-CS" sz="1000" dirty="0" smtClean="0"/>
                        <a:t>00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1,1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2</a:t>
                      </a:r>
                      <a:r>
                        <a:rPr lang="sr-Cyrl-RS" sz="1000" dirty="0" smtClean="0"/>
                        <a:t>9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0</a:t>
                      </a:r>
                      <a:r>
                        <a:rPr lang="sr-Latn-CS" sz="1000" dirty="0" smtClean="0"/>
                        <a:t>81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6</a:t>
                      </a:r>
                      <a:r>
                        <a:rPr lang="sr-Cyrl-RS" sz="1000" dirty="0" smtClean="0"/>
                        <a:t>,1%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0,2%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4.500.000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0,9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</a:t>
                      </a:r>
                      <a:r>
                        <a:rPr lang="sr-Latn-CS" sz="1000" dirty="0" smtClean="0"/>
                        <a:t>7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200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7,</a:t>
                      </a:r>
                      <a:r>
                        <a:rPr lang="sr-Latn-CS" sz="1000" dirty="0" smtClean="0"/>
                        <a:t>8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31.</a:t>
                      </a:r>
                      <a:r>
                        <a:rPr lang="sr-Latn-CS" sz="1000" dirty="0" smtClean="0"/>
                        <a:t>1</a:t>
                      </a:r>
                      <a:r>
                        <a:rPr lang="sr-Cyrl-RS" sz="1000" dirty="0" smtClean="0"/>
                        <a:t>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6,</a:t>
                      </a:r>
                      <a:r>
                        <a:rPr lang="sr-Latn-CS" sz="1000" dirty="0" smtClean="0"/>
                        <a:t>5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55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978</a:t>
                      </a:r>
                      <a:r>
                        <a:rPr lang="sr-Cyrl-RS" sz="1000" dirty="0" smtClean="0"/>
                        <a:t>.00</a:t>
                      </a:r>
                      <a:r>
                        <a:rPr lang="sr-Latn-C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</a:t>
                      </a:r>
                      <a:r>
                        <a:rPr lang="sr-Latn-CS" sz="1000" dirty="0" smtClean="0"/>
                        <a:t>1,8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7</a:t>
                      </a:r>
                      <a:r>
                        <a:rPr lang="sr-Cyrl-RS" sz="1000" dirty="0" smtClean="0"/>
                        <a:t>1.380.3</a:t>
                      </a:r>
                      <a:r>
                        <a:rPr lang="sr-Latn-CS" sz="1000" dirty="0" smtClean="0"/>
                        <a:t>9</a:t>
                      </a:r>
                      <a:r>
                        <a:rPr lang="sr-Cyrl-R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</a:t>
                      </a:r>
                      <a:r>
                        <a:rPr lang="sr-Latn-CS" sz="1000" dirty="0" smtClean="0"/>
                        <a:t>4</a:t>
                      </a:r>
                      <a:r>
                        <a:rPr lang="sr-Cyrl-RS" sz="1000" dirty="0" smtClean="0"/>
                        <a:t>,</a:t>
                      </a:r>
                      <a:r>
                        <a:rPr lang="sr-Latn-CS" sz="1000" dirty="0" smtClean="0"/>
                        <a:t>9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4</a:t>
                      </a:r>
                      <a:r>
                        <a:rPr lang="sr-Cyrl-RS" sz="1000" dirty="0" smtClean="0"/>
                        <a:t>2.</a:t>
                      </a:r>
                      <a:r>
                        <a:rPr lang="sr-Latn-CS" sz="1000" dirty="0" smtClean="0"/>
                        <a:t>357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890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8,9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22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370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4,7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349451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7.41</a:t>
                      </a:r>
                      <a:r>
                        <a:rPr lang="sr-Cyrl-RS" sz="1000" dirty="0" smtClean="0"/>
                        <a:t>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1,</a:t>
                      </a:r>
                      <a:r>
                        <a:rPr lang="sr-Latn-CS" sz="1000" dirty="0" smtClean="0"/>
                        <a:t>6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</a:t>
                      </a:r>
                      <a:r>
                        <a:rPr lang="sr-Latn-CS" sz="1000" dirty="0" smtClean="0"/>
                        <a:t>2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516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6,8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</a:t>
                      </a:r>
                      <a:r>
                        <a:rPr lang="sr-Latn-CS" sz="1000" dirty="0" smtClean="0"/>
                        <a:t>5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170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3,2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99.</a:t>
                      </a:r>
                      <a:r>
                        <a:rPr lang="sr-Latn-CS" sz="1000" dirty="0" smtClean="0"/>
                        <a:t>769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78</a:t>
                      </a:r>
                      <a:r>
                        <a:rPr lang="sr-Cyrl-R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2</a:t>
                      </a:r>
                      <a:r>
                        <a:rPr lang="sr-Latn-CS" sz="1000" dirty="0" smtClean="0"/>
                        <a:t>0</a:t>
                      </a:r>
                      <a:r>
                        <a:rPr lang="sr-Cyrl-RS" sz="1000" dirty="0" smtClean="0"/>
                        <a:t>,</a:t>
                      </a:r>
                      <a:r>
                        <a:rPr lang="sr-Latn-CS" sz="1000" dirty="0" smtClean="0"/>
                        <a:t>9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</a:t>
                      </a:r>
                      <a:r>
                        <a:rPr lang="sr-Cyrl-RS" sz="1200" dirty="0" smtClean="0"/>
                        <a:t>самоуправе</a:t>
                      </a:r>
                    </a:p>
                    <a:p>
                      <a:r>
                        <a:rPr lang="sr-Cyrl-RS" sz="1200" b="0" dirty="0" smtClean="0"/>
                        <a:t>Програм 17. Енергетска ефикасност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18</a:t>
                      </a:r>
                      <a:r>
                        <a:rPr lang="sr-Cyrl-RS" sz="1000" dirty="0" smtClean="0"/>
                        <a:t>.</a:t>
                      </a:r>
                      <a:r>
                        <a:rPr lang="sr-Latn-CS" sz="1000" dirty="0" smtClean="0"/>
                        <a:t>338</a:t>
                      </a:r>
                      <a:r>
                        <a:rPr lang="sr-Cyrl-RS" sz="1000" dirty="0" smtClean="0"/>
                        <a:t>.000</a:t>
                      </a:r>
                    </a:p>
                    <a:p>
                      <a:r>
                        <a:rPr lang="sr-Cyrl-RS" sz="1000" dirty="0" smtClean="0"/>
                        <a:t>3.500.000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3,8</a:t>
                      </a:r>
                      <a:r>
                        <a:rPr lang="sr-Cyrl-RS" sz="1000" dirty="0" smtClean="0"/>
                        <a:t>%</a:t>
                      </a:r>
                    </a:p>
                    <a:p>
                      <a:r>
                        <a:rPr lang="sr-Cyrl-RS" sz="1000" dirty="0" smtClean="0"/>
                        <a:t>0,7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4</a:t>
                      </a:r>
                      <a:r>
                        <a:rPr lang="sr-Latn-CS" dirty="0" smtClean="0"/>
                        <a:t>76</a:t>
                      </a:r>
                      <a:r>
                        <a:rPr lang="sr-Cyrl-RS" dirty="0" smtClean="0"/>
                        <a:t>.871.</a:t>
                      </a:r>
                      <a:r>
                        <a:rPr lang="sr-Latn-CS" dirty="0" smtClean="0"/>
                        <a:t>070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" y="2351972"/>
            <a:ext cx="2404804" cy="180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1" y="2389419"/>
            <a:ext cx="2383187" cy="1782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" y="4725948"/>
            <a:ext cx="2318856" cy="157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9" y="258832"/>
            <a:ext cx="2401367" cy="1689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1" y="258833"/>
            <a:ext cx="2394663" cy="1689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04" y="4725949"/>
            <a:ext cx="2211173" cy="157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95" y="258832"/>
            <a:ext cx="2313182" cy="1689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16" y="2389418"/>
            <a:ext cx="2251261" cy="1782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74" y="4716860"/>
            <a:ext cx="2397322" cy="1581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CA3346-52C3-4B96-A757-C775AAA1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82291"/>
              </p:ext>
            </p:extLst>
          </p:nvPr>
        </p:nvGraphicFramePr>
        <p:xfrm>
          <a:off x="827585" y="1484784"/>
          <a:ext cx="6792416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583062"/>
              </p:ext>
            </p:extLst>
          </p:nvPr>
        </p:nvGraphicFramePr>
        <p:xfrm>
          <a:off x="683569" y="1417633"/>
          <a:ext cx="7488833" cy="419730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CS" sz="1200" dirty="0" smtClean="0"/>
                        <a:t>21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080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258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345.463.730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339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културу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Мало</a:t>
                      </a:r>
                      <a:r>
                        <a:rPr lang="sr-Cyrl-RS" sz="1500" baseline="0" dirty="0" smtClean="0">
                          <a:effectLst/>
                        </a:rPr>
                        <a:t>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692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Библиотека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“Србољуб</a:t>
                      </a:r>
                      <a:r>
                        <a:rPr lang="sr-Cyrl-RS" sz="1500" baseline="0" dirty="0" smtClean="0">
                          <a:effectLst/>
                        </a:rPr>
                        <a:t> Митић”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074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социјални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</a:t>
                      </a:r>
                      <a:r>
                        <a:rPr lang="sr-Cyrl-RS" sz="1500" dirty="0" smtClean="0">
                          <a:effectLst/>
                        </a:rPr>
                        <a:t>установа “14.октобар” Мало Црниће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.806.8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општине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4.500.000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Дом здравља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33.667.</a:t>
                      </a: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Музичка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 smtClean="0">
                          <a:effectLst/>
                          <a:latin typeface="Times New Roman"/>
                          <a:ea typeface="Times New Roman"/>
                        </a:rPr>
                        <a:t>595</a:t>
                      </a: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5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476.871.070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046414"/>
              </p:ext>
            </p:extLst>
          </p:nvPr>
        </p:nvGraphicFramePr>
        <p:xfrm>
          <a:off x="791579" y="1287576"/>
          <a:ext cx="7560841" cy="492382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</a:t>
                      </a:r>
                      <a:r>
                        <a:rPr lang="sr-Latn-C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</a:t>
                      </a:r>
                      <a:r>
                        <a:rPr lang="sr-Latn-CS" sz="1500" dirty="0" smtClean="0">
                          <a:effectLst/>
                        </a:rPr>
                        <a:t>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Latn-C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Куповина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пословне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зграде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Изградња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водовода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Програму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13.731.000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20.660.000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20.660.000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Пројектна документација и изградња система за одвођење отпадних вода по Програму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18.300.000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11.900.000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11.900.000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Реконструкција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улица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Cyrl-R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 мостова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месним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заједницама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34.100.000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33.200.000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33.200.000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Инвестициони и текући радови на објектима културе по Програму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7.150.000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8.800.000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8.800.000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Инвестициони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текући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радови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објектима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спо</a:t>
                      </a:r>
                      <a:r>
                        <a:rPr lang="sr-Cyrl-R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рт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а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Програму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10.180.000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6.790.000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6.790.000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Инвестиционо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одржавање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објеката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јавне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управе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Програму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smtClean="0">
                          <a:effectLst/>
                          <a:latin typeface="Times New Roman"/>
                          <a:ea typeface="Times New Roman"/>
                        </a:rPr>
                        <a:t>5.820.000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6.750.000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6.750.000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нн мреже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Инвестиционо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одржавање канала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5.700.000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новог вртића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41.573.582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здравствене амбуланте у Топоници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133243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ОШ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„Милисав Николић“ Божевац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8.690.000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335715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algn="just"/>
            <a:r>
              <a:rPr lang="sr-Cyrl-RS" dirty="0" smtClean="0"/>
              <a:t>Желимо да Вам се захвалимо што сте издвојили време за сагледавање ове презентације. Надамо се да је она олакшала ваше разумевање планиране садржине буџета; </a:t>
            </a:r>
          </a:p>
          <a:p>
            <a:pPr algn="just"/>
            <a:r>
              <a:rPr lang="sr-Cyrl-RS" dirty="0" smtClean="0"/>
              <a:t>Нацрт одлуке о буџету општине Мало Црниће за 2021. годину можете преузети на следећем линку интернет странице </a:t>
            </a:r>
            <a:r>
              <a:rPr lang="sr-Latn-CS" dirty="0" smtClean="0"/>
              <a:t>www.opstinamalocrnice.rs/budžet/</a:t>
            </a:r>
            <a:endParaRPr lang="sr-Cyrl-R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Cyrl-RS" dirty="0" smtClean="0">
              <a:solidFill>
                <a:srgbClr val="FF0000"/>
              </a:solidFill>
            </a:endParaRPr>
          </a:p>
          <a:p>
            <a:pPr algn="just"/>
            <a:r>
              <a:rPr lang="sr-Cyrl-RS" dirty="0" smtClean="0"/>
              <a:t>Позивамо вас  да</a:t>
            </a:r>
            <a:r>
              <a:rPr lang="sr-Latn-CS" dirty="0" smtClean="0"/>
              <a:t> </a:t>
            </a:r>
            <a:r>
              <a:rPr lang="sr-Cyrl-RS" dirty="0" smtClean="0"/>
              <a:t>упутите своје сугестије за унапређење Нацрта одлуке о буџету: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Сугестије се изражавају у поступку Јавне расправе кроз попуњавање Упитника за грађане/јавност који је доступан на сајту општине </a:t>
            </a:r>
            <a:r>
              <a:rPr lang="sr-Latn-CS" dirty="0" smtClean="0">
                <a:hlinkClick r:id="rId2"/>
              </a:rPr>
              <a:t>www.opstinamalocrnice.rs</a:t>
            </a:r>
            <a:r>
              <a:rPr lang="sr-Latn-CS" dirty="0" smtClean="0"/>
              <a:t> 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Попуњен упитник можете упутите путем </a:t>
            </a:r>
            <a:r>
              <a:rPr lang="sr-Latn-CS" dirty="0" smtClean="0"/>
              <a:t>e-mail adrese finansije@opstinamalocrnice.rs</a:t>
            </a:r>
            <a:endParaRPr lang="sr-Cyrl-RS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 или доставити на писарници </a:t>
            </a:r>
            <a:r>
              <a:rPr lang="sr-Latn-CS" dirty="0" smtClean="0"/>
              <a:t>O</a:t>
            </a:r>
            <a:r>
              <a:rPr lang="sr-Cyrl-RS" dirty="0" smtClean="0"/>
              <a:t>пштинске управе општине Мало Црниће</a:t>
            </a:r>
            <a:endParaRPr lang="sr-Cyrl-RS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 Најкасније до</a:t>
            </a:r>
            <a:r>
              <a:rPr lang="sr-Cyrl-RS" smtClean="0"/>
              <a:t>: . </a:t>
            </a:r>
            <a:r>
              <a:rPr lang="sr-Cyrl-RS" dirty="0" smtClean="0"/>
              <a:t>године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sr-Latn-C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sr-Latn-C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/>
              <a:t> </a:t>
            </a:r>
            <a:r>
              <a:rPr lang="sr-Cyrl-RS" dirty="0" smtClean="0"/>
              <a:t>Мало Црниће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sr-Latn-C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Мало Црниће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 smtClean="0"/>
              <a:t>Малиша Антонијевић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3682752" cy="2196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</a:t>
            </a:r>
            <a:r>
              <a:rPr lang="ru-RU" altLang="en-US" sz="1700" b="1" dirty="0" smtClean="0"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 «Србољуб Митић»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за културу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</a:t>
            </a:r>
            <a:r>
              <a:rPr lang="ru-RU" altLang="en-US" sz="1700" dirty="0" smtClean="0">
                <a:cs typeface="Calibri" panose="020F0502020204030204" pitchFamily="34" charset="0"/>
              </a:rPr>
              <a:t>установа «14.октобар»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Туристички организација </a:t>
            </a:r>
            <a:r>
              <a:rPr lang="sr-Cyrl-RS" altLang="en-US" sz="1700" dirty="0" smtClean="0">
                <a:cs typeface="Calibri" panose="020F0502020204030204" pitchFamily="34" charset="0"/>
              </a:rPr>
              <a:t>општине Мало Црниће</a:t>
            </a:r>
            <a:endParaRPr lang="ru-RU" altLang="en-US" sz="17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789041"/>
            <a:ext cx="4044004" cy="274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Основне школе са територије општине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Дом здравља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социјални </a:t>
            </a:r>
            <a:r>
              <a:rPr lang="ru-RU" altLang="en-US" sz="1700" dirty="0" smtClean="0">
                <a:cs typeface="Calibri" panose="020F0502020204030204" pitchFamily="34" charset="0"/>
              </a:rPr>
              <a:t>рад  Мало 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- ЈКП «Чистоћа» Мало &gt;Црниће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.)</a:t>
            </a:r>
          </a:p>
          <a:p>
            <a:pPr>
              <a:spcBef>
                <a:spcPct val="20000"/>
              </a:spcBef>
            </a:pP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Мало Црниће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</a:t>
            </a:r>
            <a:r>
              <a:rPr lang="sr-Cyrl-RS" sz="1700" dirty="0"/>
              <a:t>и</a:t>
            </a:r>
            <a:r>
              <a:rPr lang="sr-Cyrl-RS" sz="1700" dirty="0" smtClean="0"/>
              <a:t>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36294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436096" y="4581128"/>
            <a:ext cx="1368152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Јавнао комунално предузеће</a:t>
            </a:r>
            <a:r>
              <a:rPr lang="sr-Latn-CS" sz="1000" dirty="0" smtClean="0"/>
              <a:t> “</a:t>
            </a:r>
            <a:r>
              <a:rPr lang="sr-Cyrl-RS" sz="1000" dirty="0" smtClean="0"/>
              <a:t>Чистоћа” Мало Црниће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7792984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 </a:t>
            </a:r>
            <a:r>
              <a:rPr lang="sr-Cyrl-RS" sz="1700" dirty="0" smtClean="0"/>
              <a:t>Мало Црниће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sr-Latn-CS" sz="1700" dirty="0" smtClean="0"/>
              <a:t>2</a:t>
            </a:r>
            <a:r>
              <a:rPr lang="sr-Cyrl-RS" sz="1700" dirty="0" smtClean="0"/>
              <a:t>1.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Мало Црниће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sr-Latn-CS" sz="1700" dirty="0" smtClean="0"/>
              <a:t>2</a:t>
            </a:r>
            <a:r>
              <a:rPr lang="sr-Cyrl-RS" sz="1700" dirty="0" smtClean="0"/>
              <a:t>1.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Latn-CS" sz="1700" dirty="0" smtClean="0"/>
              <a:t>3</a:t>
            </a:r>
            <a:r>
              <a:rPr lang="sr-Cyrl-RS" sz="1700" dirty="0" smtClean="0"/>
              <a:t>29</a:t>
            </a:r>
            <a:r>
              <a:rPr lang="sr-Latn-CS" sz="1700" dirty="0" smtClean="0"/>
              <a:t>.</a:t>
            </a:r>
            <a:r>
              <a:rPr lang="sr-Cyrl-RS" sz="1700" dirty="0" smtClean="0"/>
              <a:t>632</a:t>
            </a:r>
            <a:r>
              <a:rPr lang="sr-Latn-CS" sz="1700" dirty="0" smtClean="0"/>
              <a:t>.</a:t>
            </a:r>
            <a:r>
              <a:rPr lang="sr-Cyrl-RS" sz="1700" dirty="0" smtClean="0"/>
              <a:t>7</a:t>
            </a:r>
            <a:r>
              <a:rPr lang="sr-Latn-CS" sz="1700" dirty="0" smtClean="0"/>
              <a:t>55 </a:t>
            </a:r>
            <a:r>
              <a:rPr lang="sr-Cyrl-RS" sz="1700" dirty="0" smtClean="0"/>
              <a:t>динара</a:t>
            </a:r>
            <a:r>
              <a:rPr lang="sr-Cyrl-RS" sz="1700" dirty="0"/>
              <a:t>, пренета средства из ранијих година у износу од </a:t>
            </a:r>
            <a:r>
              <a:rPr lang="sr-Latn-CS" sz="1700" dirty="0" smtClean="0"/>
              <a:t>1</a:t>
            </a:r>
            <a:r>
              <a:rPr lang="sr-Cyrl-RS" sz="1700" dirty="0" smtClean="0"/>
              <a:t>46</a:t>
            </a:r>
            <a:r>
              <a:rPr lang="sr-Latn-CS" sz="1700" dirty="0" smtClean="0"/>
              <a:t>.</a:t>
            </a:r>
            <a:r>
              <a:rPr lang="sr-Cyrl-RS" sz="1700" dirty="0" smtClean="0"/>
              <a:t>720</a:t>
            </a:r>
            <a:r>
              <a:rPr lang="sr-Latn-CS" sz="1700" dirty="0" smtClean="0"/>
              <a:t>.</a:t>
            </a:r>
            <a:r>
              <a:rPr lang="sr-Cyrl-RS" sz="1700" dirty="0" smtClean="0"/>
              <a:t>315 динара</a:t>
            </a:r>
            <a:r>
              <a:rPr lang="sr-Latn-CS" sz="1700" dirty="0" smtClean="0"/>
              <a:t>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6515743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400" b="1" dirty="0" smtClean="0">
                <a:solidFill>
                  <a:srgbClr val="FF0000"/>
                </a:solidFill>
              </a:rPr>
              <a:t>4</a:t>
            </a:r>
            <a:r>
              <a:rPr lang="sr-Cyrl-RS" sz="4400" b="1" dirty="0" smtClean="0">
                <a:solidFill>
                  <a:srgbClr val="FF0000"/>
                </a:solidFill>
              </a:rPr>
              <a:t>76</a:t>
            </a:r>
            <a:r>
              <a:rPr lang="sr-Latn-CS" sz="4400" b="1" dirty="0" smtClean="0">
                <a:solidFill>
                  <a:srgbClr val="FF0000"/>
                </a:solidFill>
              </a:rPr>
              <a:t>.871.</a:t>
            </a:r>
            <a:r>
              <a:rPr lang="sr-Cyrl-RS" sz="4400" b="1" dirty="0" smtClean="0">
                <a:solidFill>
                  <a:srgbClr val="FF0000"/>
                </a:solidFill>
              </a:rPr>
              <a:t>070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4863</TotalTime>
  <Words>2034</Words>
  <Application>Microsoft Office PowerPoint</Application>
  <PresentationFormat>On-screen Show (4:3)</PresentationFormat>
  <Paragraphs>418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Arial</vt:lpstr>
      <vt:lpstr>Arial Narrow</vt:lpstr>
      <vt:lpstr>Calibri</vt:lpstr>
      <vt:lpstr>Rod</vt:lpstr>
      <vt:lpstr>Times New Roman</vt:lpstr>
      <vt:lpstr>Wingdings</vt:lpstr>
      <vt:lpstr>Custom Design</vt:lpstr>
      <vt:lpstr>ОПШТИНА МАЛО ЦРНИЋЕ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2021. годину</vt:lpstr>
      <vt:lpstr>Структура планираних прихода и примања за 2021. годину</vt:lpstr>
      <vt:lpstr>Шта се променило у односу на 2020. годину?</vt:lpstr>
      <vt:lpstr>На шта се троше јавна средства?</vt:lpstr>
      <vt:lpstr>PowerPoint Presentation</vt:lpstr>
      <vt:lpstr>Структура планираних расхода и издатака буџета за 2021. годину</vt:lpstr>
      <vt:lpstr>Структура планираних расхода и издатака буџета за 2021. годину</vt:lpstr>
      <vt:lpstr>Шта се променило у односу на 2020.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Sima</cp:lastModifiedBy>
  <cp:revision>489</cp:revision>
  <cp:lastPrinted>2020-11-06T08:05:20Z</cp:lastPrinted>
  <dcterms:created xsi:type="dcterms:W3CDTF">2006-08-16T00:00:00Z</dcterms:created>
  <dcterms:modified xsi:type="dcterms:W3CDTF">2020-11-06T08:41:31Z</dcterms:modified>
</cp:coreProperties>
</file>